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73" r:id="rId4"/>
    <p:sldId id="346" r:id="rId5"/>
    <p:sldId id="327" r:id="rId6"/>
    <p:sldId id="320" r:id="rId7"/>
    <p:sldId id="347" r:id="rId8"/>
    <p:sldId id="322" r:id="rId9"/>
    <p:sldId id="283" r:id="rId10"/>
    <p:sldId id="290" r:id="rId11"/>
    <p:sldId id="342" r:id="rId12"/>
    <p:sldId id="345" r:id="rId13"/>
    <p:sldId id="344" r:id="rId14"/>
    <p:sldId id="336" r:id="rId15"/>
    <p:sldId id="338" r:id="rId16"/>
    <p:sldId id="303" r:id="rId17"/>
    <p:sldId id="286" r:id="rId18"/>
    <p:sldId id="305" r:id="rId1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4" autoAdjust="0"/>
    <p:restoredTop sz="94660"/>
  </p:normalViewPr>
  <p:slideViewPr>
    <p:cSldViewPr snapToGrid="0">
      <p:cViewPr varScale="1">
        <p:scale>
          <a:sx n="131" d="100"/>
          <a:sy n="131" d="100"/>
        </p:scale>
        <p:origin x="416" y="1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9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0D591-A1D7-421E-A3BC-07A881459FAE}" type="datetimeFigureOut">
              <a:rPr lang="de-CH" smtClean="0"/>
              <a:t>30.01.21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B85AB-B78F-4E8C-AE02-DC690D3C0ED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51668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0D591-A1D7-421E-A3BC-07A881459FAE}" type="datetimeFigureOut">
              <a:rPr lang="de-CH" smtClean="0"/>
              <a:t>30.01.21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B85AB-B78F-4E8C-AE02-DC690D3C0ED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86697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0D591-A1D7-421E-A3BC-07A881459FAE}" type="datetimeFigureOut">
              <a:rPr lang="de-CH" smtClean="0"/>
              <a:t>30.01.21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B85AB-B78F-4E8C-AE02-DC690D3C0ED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82089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0D591-A1D7-421E-A3BC-07A881459FAE}" type="datetimeFigureOut">
              <a:rPr lang="de-CH" smtClean="0"/>
              <a:t>30.01.21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B85AB-B78F-4E8C-AE02-DC690D3C0ED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30509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0D591-A1D7-421E-A3BC-07A881459FAE}" type="datetimeFigureOut">
              <a:rPr lang="de-CH" smtClean="0"/>
              <a:t>30.01.21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B85AB-B78F-4E8C-AE02-DC690D3C0ED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66750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0D591-A1D7-421E-A3BC-07A881459FAE}" type="datetimeFigureOut">
              <a:rPr lang="de-CH" smtClean="0"/>
              <a:t>30.01.21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B85AB-B78F-4E8C-AE02-DC690D3C0ED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96546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0D591-A1D7-421E-A3BC-07A881459FAE}" type="datetimeFigureOut">
              <a:rPr lang="de-CH" smtClean="0"/>
              <a:t>30.01.21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B85AB-B78F-4E8C-AE02-DC690D3C0ED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37154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0D591-A1D7-421E-A3BC-07A881459FAE}" type="datetimeFigureOut">
              <a:rPr lang="de-CH" smtClean="0"/>
              <a:t>30.01.21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B85AB-B78F-4E8C-AE02-DC690D3C0ED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86203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0D591-A1D7-421E-A3BC-07A881459FAE}" type="datetimeFigureOut">
              <a:rPr lang="de-CH" smtClean="0"/>
              <a:t>30.01.21</a:t>
            </a:fld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B85AB-B78F-4E8C-AE02-DC690D3C0ED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3586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0D591-A1D7-421E-A3BC-07A881459FAE}" type="datetimeFigureOut">
              <a:rPr lang="de-CH" smtClean="0"/>
              <a:t>30.01.21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B85AB-B78F-4E8C-AE02-DC690D3C0ED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79364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0D591-A1D7-421E-A3BC-07A881459FAE}" type="datetimeFigureOut">
              <a:rPr lang="de-CH" smtClean="0"/>
              <a:t>30.01.21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B85AB-B78F-4E8C-AE02-DC690D3C0ED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68766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0D591-A1D7-421E-A3BC-07A881459FAE}" type="datetimeFigureOut">
              <a:rPr lang="de-CH" smtClean="0"/>
              <a:t>30.01.21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B85AB-B78F-4E8C-AE02-DC690D3C0ED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76942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4.jpeg"/><Relationship Id="rId5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9.jpeg"/><Relationship Id="rId5" Type="http://schemas.openxmlformats.org/officeDocument/2006/relationships/image" Target="../media/image30.jpe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3.jpg"/><Relationship Id="rId5" Type="http://schemas.openxmlformats.org/officeDocument/2006/relationships/image" Target="../media/image34.jpg"/><Relationship Id="rId6" Type="http://schemas.openxmlformats.org/officeDocument/2006/relationships/image" Target="../media/image35.jpg"/><Relationship Id="rId7" Type="http://schemas.openxmlformats.org/officeDocument/2006/relationships/image" Target="../media/image36.png"/><Relationship Id="rId8" Type="http://schemas.openxmlformats.org/officeDocument/2006/relationships/image" Target="../media/image37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8.jpeg"/><Relationship Id="rId5" Type="http://schemas.openxmlformats.org/officeDocument/2006/relationships/image" Target="../media/image39.jpg"/><Relationship Id="rId6" Type="http://schemas.openxmlformats.org/officeDocument/2006/relationships/image" Target="../media/image40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.jpg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7.jpg"/><Relationship Id="rId5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0.jpeg"/><Relationship Id="rId5" Type="http://schemas.openxmlformats.org/officeDocument/2006/relationships/image" Target="../media/image11.png"/><Relationship Id="rId6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3.jpg"/><Relationship Id="rId5" Type="http://schemas.openxmlformats.org/officeDocument/2006/relationships/image" Target="../media/image14.jpg"/><Relationship Id="rId6" Type="http://schemas.openxmlformats.org/officeDocument/2006/relationships/image" Target="../media/image15.jpg"/><Relationship Id="rId7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8.jpeg"/><Relationship Id="rId5" Type="http://schemas.openxmlformats.org/officeDocument/2006/relationships/image" Target="../media/image19.png"/><Relationship Id="rId6" Type="http://schemas.openxmlformats.org/officeDocument/2006/relationships/image" Target="../media/image20.jpeg"/><Relationship Id="rId7" Type="http://schemas.openxmlformats.org/officeDocument/2006/relationships/image" Target="../media/image21.jpg"/><Relationship Id="rId8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005375"/>
          </a:xfrm>
        </p:spPr>
        <p:txBody>
          <a:bodyPr/>
          <a:lstStyle/>
          <a:p>
            <a:r>
              <a:rPr lang="de-CH" dirty="0">
                <a:latin typeface="Algerian" panose="04020705040A02060702" pitchFamily="82" charset="0"/>
              </a:rPr>
              <a:t>SEVENTEEN DRAMS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29673" y="2327153"/>
            <a:ext cx="11323782" cy="1655762"/>
          </a:xfrm>
        </p:spPr>
        <p:txBody>
          <a:bodyPr>
            <a:noAutofit/>
          </a:bodyPr>
          <a:lstStyle/>
          <a:p>
            <a:pPr algn="l"/>
            <a:r>
              <a:rPr lang="de-CH" sz="5200" dirty="0">
                <a:latin typeface="Algerian" panose="04020705040A02060702" pitchFamily="82" charset="0"/>
              </a:rPr>
              <a:t>ONLINE TASTING 12. Januar 2021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394" y="1174069"/>
            <a:ext cx="1279176" cy="90196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1210" y="1174069"/>
            <a:ext cx="1274174" cy="902286"/>
          </a:xfrm>
          <a:prstGeom prst="rect">
            <a:avLst/>
          </a:prstGeom>
        </p:spPr>
      </p:pic>
      <p:pic>
        <p:nvPicPr>
          <p:cNvPr id="7" name="Grafik 6" descr="Ein Bild, das Text, Flasche, drinnen enthält.&#10;&#10;Automatisch generierte Beschreibung">
            <a:extLst>
              <a:ext uri="{FF2B5EF4-FFF2-40B4-BE49-F238E27FC236}">
                <a16:creationId xmlns:a16="http://schemas.microsoft.com/office/drawing/2014/main" xmlns="" id="{9DFEB3E9-2312-4E31-8020-374219AD51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22" b="14505"/>
          <a:stretch/>
        </p:blipFill>
        <p:spPr>
          <a:xfrm>
            <a:off x="3542988" y="3356043"/>
            <a:ext cx="5108197" cy="291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9959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005375"/>
          </a:xfrm>
        </p:spPr>
        <p:txBody>
          <a:bodyPr/>
          <a:lstStyle/>
          <a:p>
            <a:r>
              <a:rPr lang="de-CH" dirty="0">
                <a:latin typeface="Algerian" panose="04020705040A02060702" pitchFamily="82" charset="0"/>
              </a:rPr>
              <a:t>SEVENTEEN DRAMS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83578" y="2179444"/>
            <a:ext cx="11570676" cy="1655762"/>
          </a:xfrm>
        </p:spPr>
        <p:txBody>
          <a:bodyPr>
            <a:noAutofit/>
          </a:bodyPr>
          <a:lstStyle/>
          <a:p>
            <a:r>
              <a:rPr lang="de-CH" sz="3800" dirty="0">
                <a:latin typeface="Algerian" panose="04020705040A02060702" pitchFamily="82" charset="0"/>
              </a:rPr>
              <a:t>GLENDRONACH 25Y 1993/2019 </a:t>
            </a:r>
            <a:r>
              <a:rPr lang="de-CH" sz="3800" dirty="0" err="1">
                <a:latin typeface="Algerian" panose="04020705040A02060702" pitchFamily="82" charset="0"/>
              </a:rPr>
              <a:t>port</a:t>
            </a:r>
            <a:r>
              <a:rPr lang="de-CH" sz="3800" dirty="0">
                <a:latin typeface="Algerian" panose="04020705040A02060702" pitchFamily="82" charset="0"/>
              </a:rPr>
              <a:t> </a:t>
            </a:r>
            <a:r>
              <a:rPr lang="de-CH" sz="3800" dirty="0" err="1">
                <a:latin typeface="Algerian" panose="04020705040A02060702" pitchFamily="82" charset="0"/>
              </a:rPr>
              <a:t>pipe</a:t>
            </a:r>
            <a:r>
              <a:rPr lang="de-CH" sz="3800" dirty="0">
                <a:latin typeface="Algerian" panose="04020705040A02060702" pitchFamily="82" charset="0"/>
              </a:rPr>
              <a:t>       CASK NO. 5976 Bottle </a:t>
            </a:r>
            <a:r>
              <a:rPr lang="de-CH" sz="3800" dirty="0" err="1">
                <a:latin typeface="Algerian" panose="04020705040A02060702" pitchFamily="82" charset="0"/>
              </a:rPr>
              <a:t>no</a:t>
            </a:r>
            <a:r>
              <a:rPr lang="de-CH" sz="3800" dirty="0">
                <a:latin typeface="Algerian" panose="04020705040A02060702" pitchFamily="82" charset="0"/>
              </a:rPr>
              <a:t>. 760 </a:t>
            </a:r>
            <a:r>
              <a:rPr lang="de-CH" sz="3800" dirty="0" err="1">
                <a:latin typeface="Algerian" panose="04020705040A02060702" pitchFamily="82" charset="0"/>
              </a:rPr>
              <a:t>of</a:t>
            </a:r>
            <a:r>
              <a:rPr lang="de-CH" sz="3800" dirty="0">
                <a:latin typeface="Algerian" panose="04020705040A02060702" pitchFamily="82" charset="0"/>
              </a:rPr>
              <a:t> 835 55.6%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394" y="1174069"/>
            <a:ext cx="1279176" cy="90196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1210" y="1174069"/>
            <a:ext cx="1274174" cy="902286"/>
          </a:xfrm>
          <a:prstGeom prst="rect">
            <a:avLst/>
          </a:prstGeom>
        </p:spPr>
      </p:pic>
      <p:pic>
        <p:nvPicPr>
          <p:cNvPr id="7" name="Grafik 6" descr="Ein Bild, das Text, Flasche, drinnen, Wein enthält.&#10;&#10;Automatisch generierte Beschreibung">
            <a:extLst>
              <a:ext uri="{FF2B5EF4-FFF2-40B4-BE49-F238E27FC236}">
                <a16:creationId xmlns:a16="http://schemas.microsoft.com/office/drawing/2014/main" xmlns="" id="{3F972F4F-3F96-4817-AE7F-903BA92E7B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465" y="3216482"/>
            <a:ext cx="4855357" cy="364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9777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005375"/>
          </a:xfrm>
        </p:spPr>
        <p:txBody>
          <a:bodyPr/>
          <a:lstStyle/>
          <a:p>
            <a:r>
              <a:rPr lang="de-CH" dirty="0">
                <a:latin typeface="Algerian" panose="04020705040A02060702" pitchFamily="82" charset="0"/>
              </a:rPr>
              <a:t>SEVENTEEN DRAMS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2221649"/>
            <a:ext cx="9144000" cy="1655762"/>
          </a:xfrm>
        </p:spPr>
        <p:txBody>
          <a:bodyPr>
            <a:noAutofit/>
          </a:bodyPr>
          <a:lstStyle/>
          <a:p>
            <a:r>
              <a:rPr lang="de-CH" sz="3800" dirty="0">
                <a:latin typeface="Algerian" panose="04020705040A02060702" pitchFamily="82" charset="0"/>
              </a:rPr>
              <a:t>Highland park </a:t>
            </a:r>
            <a:r>
              <a:rPr lang="de-CH" sz="3800" dirty="0" err="1">
                <a:latin typeface="Algerian" panose="04020705040A02060702" pitchFamily="82" charset="0"/>
              </a:rPr>
              <a:t>estd</a:t>
            </a:r>
            <a:r>
              <a:rPr lang="de-CH" sz="3800" dirty="0">
                <a:latin typeface="Algerian" panose="04020705040A02060702" pitchFamily="82" charset="0"/>
              </a:rPr>
              <a:t>. 1798              Isle of </a:t>
            </a:r>
            <a:r>
              <a:rPr lang="de-CH" sz="3800" dirty="0" err="1">
                <a:latin typeface="Algerian" panose="04020705040A02060702" pitchFamily="82" charset="0"/>
              </a:rPr>
              <a:t>orkney</a:t>
            </a:r>
            <a:endParaRPr lang="de-CH" sz="3800" dirty="0">
              <a:latin typeface="Algerian" panose="04020705040A02060702" pitchFamily="82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394" y="1174069"/>
            <a:ext cx="1279176" cy="90196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1210" y="1174069"/>
            <a:ext cx="1274174" cy="902286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4175" y="3248819"/>
            <a:ext cx="4636393" cy="3477296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0574" y="2914862"/>
            <a:ext cx="2858440" cy="381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1486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005375"/>
          </a:xfrm>
        </p:spPr>
        <p:txBody>
          <a:bodyPr/>
          <a:lstStyle/>
          <a:p>
            <a:r>
              <a:rPr lang="de-CH" dirty="0">
                <a:latin typeface="Algerian" panose="04020705040A02060702" pitchFamily="82" charset="0"/>
              </a:rPr>
              <a:t>SEVENTEEN DRAMS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2221649"/>
            <a:ext cx="9144000" cy="1655762"/>
          </a:xfrm>
        </p:spPr>
        <p:txBody>
          <a:bodyPr>
            <a:noAutofit/>
          </a:bodyPr>
          <a:lstStyle/>
          <a:p>
            <a:r>
              <a:rPr lang="de-CH" sz="3800" dirty="0">
                <a:latin typeface="Algerian" panose="04020705040A02060702" pitchFamily="82" charset="0"/>
              </a:rPr>
              <a:t>Highland park </a:t>
            </a:r>
            <a:r>
              <a:rPr lang="de-CH" sz="3800" dirty="0" err="1">
                <a:latin typeface="Algerian" panose="04020705040A02060702" pitchFamily="82" charset="0"/>
              </a:rPr>
              <a:t>Estd</a:t>
            </a:r>
            <a:r>
              <a:rPr lang="de-CH" sz="3800" dirty="0">
                <a:latin typeface="Algerian" panose="04020705040A02060702" pitchFamily="82" charset="0"/>
              </a:rPr>
              <a:t>. 1798               Isle of </a:t>
            </a:r>
            <a:r>
              <a:rPr lang="de-CH" sz="3800" dirty="0" err="1">
                <a:latin typeface="Algerian" panose="04020705040A02060702" pitchFamily="82" charset="0"/>
              </a:rPr>
              <a:t>orkney</a:t>
            </a:r>
            <a:endParaRPr lang="de-CH" sz="3800" dirty="0">
              <a:latin typeface="Algerian" panose="04020705040A02060702" pitchFamily="82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394" y="1174069"/>
            <a:ext cx="1279176" cy="90196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1210" y="1174069"/>
            <a:ext cx="1274174" cy="90228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330" y="3335628"/>
            <a:ext cx="4544095" cy="3408071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3354" y="3429001"/>
            <a:ext cx="4419597" cy="331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4199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005375"/>
          </a:xfrm>
        </p:spPr>
        <p:txBody>
          <a:bodyPr/>
          <a:lstStyle/>
          <a:p>
            <a:r>
              <a:rPr lang="de-CH" dirty="0">
                <a:latin typeface="Algerian" panose="04020705040A02060702" pitchFamily="82" charset="0"/>
              </a:rPr>
              <a:t>SEVENTEEN DRAMS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2179444"/>
            <a:ext cx="9144000" cy="1655762"/>
          </a:xfrm>
        </p:spPr>
        <p:txBody>
          <a:bodyPr>
            <a:noAutofit/>
          </a:bodyPr>
          <a:lstStyle/>
          <a:p>
            <a:r>
              <a:rPr lang="de-CH" sz="3800" dirty="0">
                <a:latin typeface="Algerian" panose="04020705040A02060702" pitchFamily="82" charset="0"/>
              </a:rPr>
              <a:t>Highland park 12yo </a:t>
            </a:r>
            <a:r>
              <a:rPr lang="de-CH" sz="3800" dirty="0" err="1">
                <a:latin typeface="Algerian" panose="04020705040A02060702" pitchFamily="82" charset="0"/>
              </a:rPr>
              <a:t>bottled</a:t>
            </a:r>
            <a:r>
              <a:rPr lang="de-CH" sz="3800" dirty="0">
                <a:latin typeface="Algerian" panose="04020705040A02060702" pitchFamily="82" charset="0"/>
              </a:rPr>
              <a:t> 2008 </a:t>
            </a:r>
            <a:r>
              <a:rPr lang="de-CH" sz="3800" dirty="0" err="1">
                <a:latin typeface="Algerian" panose="04020705040A02060702" pitchFamily="82" charset="0"/>
              </a:rPr>
              <a:t>hjärta</a:t>
            </a:r>
            <a:r>
              <a:rPr lang="de-CH" sz="3800" dirty="0">
                <a:latin typeface="Algerian" panose="04020705040A02060702" pitchFamily="82" charset="0"/>
              </a:rPr>
              <a:t> 1 of 3’924 </a:t>
            </a:r>
            <a:r>
              <a:rPr lang="de-CH" sz="3800" dirty="0" err="1">
                <a:latin typeface="Algerian" panose="04020705040A02060702" pitchFamily="82" charset="0"/>
              </a:rPr>
              <a:t>bottles</a:t>
            </a:r>
            <a:r>
              <a:rPr lang="de-CH" sz="3800" dirty="0">
                <a:latin typeface="Algerian" panose="04020705040A02060702" pitchFamily="82" charset="0"/>
              </a:rPr>
              <a:t> 58.1%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394" y="1174069"/>
            <a:ext cx="1279176" cy="90196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1210" y="1174069"/>
            <a:ext cx="1274174" cy="90228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25" y="3256715"/>
            <a:ext cx="4778268" cy="358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6867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005375"/>
          </a:xfrm>
        </p:spPr>
        <p:txBody>
          <a:bodyPr/>
          <a:lstStyle/>
          <a:p>
            <a:r>
              <a:rPr lang="de-CH" dirty="0">
                <a:latin typeface="Algerian" panose="04020705040A02060702" pitchFamily="82" charset="0"/>
              </a:rPr>
              <a:t>SEVENTEEN DRAMS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2221649"/>
            <a:ext cx="9144000" cy="1655762"/>
          </a:xfrm>
        </p:spPr>
        <p:txBody>
          <a:bodyPr>
            <a:noAutofit/>
          </a:bodyPr>
          <a:lstStyle/>
          <a:p>
            <a:r>
              <a:rPr lang="de-CH" sz="3800" dirty="0" err="1">
                <a:latin typeface="Algerian" panose="04020705040A02060702" pitchFamily="82" charset="0"/>
              </a:rPr>
              <a:t>bruichladdich</a:t>
            </a:r>
            <a:r>
              <a:rPr lang="de-CH" sz="3800" dirty="0">
                <a:latin typeface="Algerian" panose="04020705040A02060702" pitchFamily="82" charset="0"/>
              </a:rPr>
              <a:t> </a:t>
            </a:r>
            <a:r>
              <a:rPr lang="de-CH" sz="3800" dirty="0" err="1">
                <a:latin typeface="Algerian" panose="04020705040A02060702" pitchFamily="82" charset="0"/>
              </a:rPr>
              <a:t>Estd</a:t>
            </a:r>
            <a:r>
              <a:rPr lang="de-CH" sz="3800" dirty="0">
                <a:latin typeface="Algerian" panose="04020705040A02060702" pitchFamily="82" charset="0"/>
              </a:rPr>
              <a:t>. 1881                Isle of </a:t>
            </a:r>
            <a:r>
              <a:rPr lang="de-CH" sz="3800" dirty="0" err="1">
                <a:latin typeface="Algerian" panose="04020705040A02060702" pitchFamily="82" charset="0"/>
              </a:rPr>
              <a:t>islay</a:t>
            </a:r>
            <a:endParaRPr lang="de-CH" sz="3800" dirty="0">
              <a:latin typeface="Algerian" panose="04020705040A02060702" pitchFamily="82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394" y="1174069"/>
            <a:ext cx="1279176" cy="90196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1210" y="1174069"/>
            <a:ext cx="1274174" cy="902286"/>
          </a:xfrm>
          <a:prstGeom prst="rect">
            <a:avLst/>
          </a:prstGeom>
        </p:spPr>
      </p:pic>
      <p:pic>
        <p:nvPicPr>
          <p:cNvPr id="9" name="Grafik 8" descr="Ein Bild, das draußen, Gebäude, Straße, LKW enthält.&#10;&#10;Automatisch generierte Beschreibung">
            <a:extLst>
              <a:ext uri="{FF2B5EF4-FFF2-40B4-BE49-F238E27FC236}">
                <a16:creationId xmlns:a16="http://schemas.microsoft.com/office/drawing/2014/main" xmlns="" id="{6E1C3631-9F85-47B2-862D-C250C5FBFA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502" y="3451202"/>
            <a:ext cx="4032578" cy="3011987"/>
          </a:xfrm>
          <a:prstGeom prst="rect">
            <a:avLst/>
          </a:prstGeom>
        </p:spPr>
      </p:pic>
      <p:pic>
        <p:nvPicPr>
          <p:cNvPr id="11" name="Grafik 10" descr="Ein Bild, das Gras, draußen, Straße, Gebäude enthält.&#10;&#10;Automatisch generierte Beschreibung">
            <a:extLst>
              <a:ext uri="{FF2B5EF4-FFF2-40B4-BE49-F238E27FC236}">
                <a16:creationId xmlns:a16="http://schemas.microsoft.com/office/drawing/2014/main" xmlns="" id="{5EA91603-6A51-4E97-AACE-D75969215E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37" y="3467583"/>
            <a:ext cx="3972297" cy="2979223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xmlns="" id="{8CC420FC-C6C3-4567-9E03-3B26E2DAAD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0151" y="3877411"/>
            <a:ext cx="3851565" cy="212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7083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005375"/>
          </a:xfrm>
        </p:spPr>
        <p:txBody>
          <a:bodyPr/>
          <a:lstStyle/>
          <a:p>
            <a:r>
              <a:rPr lang="de-CH" dirty="0">
                <a:latin typeface="Algerian" panose="04020705040A02060702" pitchFamily="82" charset="0"/>
              </a:rPr>
              <a:t>SEVENTEEN DRAMS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2179444"/>
            <a:ext cx="9144000" cy="1655762"/>
          </a:xfrm>
        </p:spPr>
        <p:txBody>
          <a:bodyPr>
            <a:noAutofit/>
          </a:bodyPr>
          <a:lstStyle/>
          <a:p>
            <a:r>
              <a:rPr lang="de-CH" sz="3800" dirty="0" err="1">
                <a:latin typeface="Algerian" panose="04020705040A02060702" pitchFamily="82" charset="0"/>
              </a:rPr>
              <a:t>Bruichladdich</a:t>
            </a:r>
            <a:r>
              <a:rPr lang="de-CH" sz="3800" dirty="0">
                <a:latin typeface="Algerian" panose="04020705040A02060702" pitchFamily="82" charset="0"/>
              </a:rPr>
              <a:t> </a:t>
            </a:r>
            <a:r>
              <a:rPr lang="de-CH" sz="3800" dirty="0" err="1">
                <a:latin typeface="Algerian" panose="04020705040A02060702" pitchFamily="82" charset="0"/>
              </a:rPr>
              <a:t>islay</a:t>
            </a:r>
            <a:r>
              <a:rPr lang="de-CH" sz="3800" dirty="0">
                <a:latin typeface="Algerian" panose="04020705040A02060702" pitchFamily="82" charset="0"/>
              </a:rPr>
              <a:t> </a:t>
            </a:r>
            <a:r>
              <a:rPr lang="de-CH" sz="3800" dirty="0" err="1">
                <a:latin typeface="Algerian" panose="04020705040A02060702" pitchFamily="82" charset="0"/>
              </a:rPr>
              <a:t>barley</a:t>
            </a:r>
            <a:r>
              <a:rPr lang="de-CH" sz="3800" dirty="0">
                <a:latin typeface="Algerian" panose="04020705040A02060702" pitchFamily="82" charset="0"/>
              </a:rPr>
              <a:t>                   2009 50%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394" y="1174069"/>
            <a:ext cx="1279176" cy="90196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1210" y="1174069"/>
            <a:ext cx="1274174" cy="902286"/>
          </a:xfrm>
          <a:prstGeom prst="rect">
            <a:avLst/>
          </a:prstGeom>
        </p:spPr>
      </p:pic>
      <p:pic>
        <p:nvPicPr>
          <p:cNvPr id="7" name="Grafik 6" descr="Ein Bild, das Text, aus Holz, Bier enthält.&#10;&#10;Automatisch generierte Beschreibung">
            <a:extLst>
              <a:ext uri="{FF2B5EF4-FFF2-40B4-BE49-F238E27FC236}">
                <a16:creationId xmlns:a16="http://schemas.microsoft.com/office/drawing/2014/main" xmlns="" id="{BCCD41F3-AEE5-4BF4-BDAF-07221F3473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163" y="3253509"/>
            <a:ext cx="4793673" cy="359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5557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005375"/>
          </a:xfrm>
        </p:spPr>
        <p:txBody>
          <a:bodyPr/>
          <a:lstStyle/>
          <a:p>
            <a:r>
              <a:rPr lang="de-CH" dirty="0">
                <a:latin typeface="Algerian" panose="04020705040A02060702" pitchFamily="82" charset="0"/>
              </a:rPr>
              <a:t>SEVENTEEN DRAMS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2221649"/>
            <a:ext cx="9144000" cy="1655762"/>
          </a:xfrm>
        </p:spPr>
        <p:txBody>
          <a:bodyPr>
            <a:noAutofit/>
          </a:bodyPr>
          <a:lstStyle/>
          <a:p>
            <a:r>
              <a:rPr lang="de-CH" sz="3800" dirty="0" err="1">
                <a:latin typeface="Algerian" panose="04020705040A02060702" pitchFamily="82" charset="0"/>
              </a:rPr>
              <a:t>samaroli</a:t>
            </a:r>
            <a:r>
              <a:rPr lang="de-CH" sz="3800" dirty="0">
                <a:latin typeface="Algerian" panose="04020705040A02060702" pitchFamily="82" charset="0"/>
              </a:rPr>
              <a:t> </a:t>
            </a:r>
            <a:r>
              <a:rPr lang="de-CH" sz="3800" dirty="0" err="1">
                <a:latin typeface="Algerian" panose="04020705040A02060702" pitchFamily="82" charset="0"/>
              </a:rPr>
              <a:t>Estd</a:t>
            </a:r>
            <a:r>
              <a:rPr lang="de-CH" sz="3800" dirty="0">
                <a:latin typeface="Algerian" panose="04020705040A02060702" pitchFamily="82" charset="0"/>
              </a:rPr>
              <a:t>. 1968                        Rom, </a:t>
            </a:r>
            <a:r>
              <a:rPr lang="de-CH" sz="3800" dirty="0" err="1">
                <a:latin typeface="Algerian" panose="04020705040A02060702" pitchFamily="82" charset="0"/>
              </a:rPr>
              <a:t>italy</a:t>
            </a:r>
            <a:endParaRPr lang="de-CH" sz="3800" dirty="0">
              <a:latin typeface="Algerian" panose="04020705040A02060702" pitchFamily="82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394" y="1174069"/>
            <a:ext cx="1279176" cy="90196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1210" y="1174069"/>
            <a:ext cx="1274174" cy="90228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090" y="3518003"/>
            <a:ext cx="4555590" cy="2997099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778745"/>
            <a:ext cx="2993048" cy="224673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839" y="4450449"/>
            <a:ext cx="3292715" cy="2361638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4217" y="2273032"/>
            <a:ext cx="2681337" cy="2083506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81" y="5095063"/>
            <a:ext cx="2207602" cy="171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4934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005375"/>
          </a:xfrm>
        </p:spPr>
        <p:txBody>
          <a:bodyPr/>
          <a:lstStyle/>
          <a:p>
            <a:r>
              <a:rPr lang="de-CH" dirty="0">
                <a:latin typeface="Algerian" panose="04020705040A02060702" pitchFamily="82" charset="0"/>
              </a:rPr>
              <a:t>SEVENTEEN DRAMS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2221649"/>
            <a:ext cx="9144000" cy="1655762"/>
          </a:xfrm>
        </p:spPr>
        <p:txBody>
          <a:bodyPr>
            <a:noAutofit/>
          </a:bodyPr>
          <a:lstStyle/>
          <a:p>
            <a:r>
              <a:rPr lang="de-CH" sz="3800" dirty="0" err="1">
                <a:latin typeface="Algerian" panose="04020705040A02060702" pitchFamily="82" charset="0"/>
              </a:rPr>
              <a:t>Samaroli</a:t>
            </a:r>
            <a:r>
              <a:rPr lang="de-CH" sz="3800" dirty="0">
                <a:latin typeface="Algerian" panose="04020705040A02060702" pitchFamily="82" charset="0"/>
              </a:rPr>
              <a:t> «</a:t>
            </a:r>
            <a:r>
              <a:rPr lang="de-CH" sz="3800" dirty="0" err="1">
                <a:latin typeface="Algerian" panose="04020705040A02060702" pitchFamily="82" charset="0"/>
              </a:rPr>
              <a:t>ferry</a:t>
            </a:r>
            <a:r>
              <a:rPr lang="de-CH" sz="3800" dirty="0">
                <a:latin typeface="Algerian" panose="04020705040A02060702" pitchFamily="82" charset="0"/>
              </a:rPr>
              <a:t> </a:t>
            </a:r>
            <a:r>
              <a:rPr lang="de-CH" sz="3800" dirty="0" err="1">
                <a:latin typeface="Algerian" panose="04020705040A02060702" pitchFamily="82" charset="0"/>
              </a:rPr>
              <a:t>to</a:t>
            </a:r>
            <a:r>
              <a:rPr lang="de-CH" sz="3800" dirty="0">
                <a:latin typeface="Algerian" panose="04020705040A02060702" pitchFamily="82" charset="0"/>
              </a:rPr>
              <a:t> </a:t>
            </a:r>
            <a:r>
              <a:rPr lang="de-CH" sz="3800" dirty="0" err="1">
                <a:latin typeface="Algerian" panose="04020705040A02060702" pitchFamily="82" charset="0"/>
              </a:rPr>
              <a:t>islay</a:t>
            </a:r>
            <a:r>
              <a:rPr lang="de-CH" sz="3800" dirty="0">
                <a:latin typeface="Algerian" panose="04020705040A02060702" pitchFamily="82" charset="0"/>
              </a:rPr>
              <a:t>»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394" y="1174069"/>
            <a:ext cx="1279176" cy="90196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1210" y="1174069"/>
            <a:ext cx="1274174" cy="902286"/>
          </a:xfrm>
          <a:prstGeom prst="rect">
            <a:avLst/>
          </a:prstGeom>
        </p:spPr>
      </p:pic>
      <p:pic>
        <p:nvPicPr>
          <p:cNvPr id="12" name="Grafik 11" descr="Ein Bild, das Himmel, draußen, Straße, Asphalt enthält.&#10;&#10;Automatisch generierte Beschreibung">
            <a:extLst>
              <a:ext uri="{FF2B5EF4-FFF2-40B4-BE49-F238E27FC236}">
                <a16:creationId xmlns:a16="http://schemas.microsoft.com/office/drawing/2014/main" xmlns="" id="{46DDF643-4497-4330-AB75-7B667FF8BD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064" y="2854459"/>
            <a:ext cx="2949530" cy="3932707"/>
          </a:xfrm>
          <a:prstGeom prst="rect">
            <a:avLst/>
          </a:prstGeom>
        </p:spPr>
      </p:pic>
      <p:pic>
        <p:nvPicPr>
          <p:cNvPr id="22" name="Grafik 21" descr="Ein Bild, das draußen, Himmel, Szene, mehrere enthält.&#10;&#10;Automatisch generierte Beschreibung">
            <a:extLst>
              <a:ext uri="{FF2B5EF4-FFF2-40B4-BE49-F238E27FC236}">
                <a16:creationId xmlns:a16="http://schemas.microsoft.com/office/drawing/2014/main" xmlns="" id="{3208903F-CCAF-485D-BD55-BE7AE0CDFD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0" y="3075077"/>
            <a:ext cx="4279658" cy="3209743"/>
          </a:xfrm>
          <a:prstGeom prst="rect">
            <a:avLst/>
          </a:prstGeom>
        </p:spPr>
      </p:pic>
      <p:pic>
        <p:nvPicPr>
          <p:cNvPr id="24" name="Grafik 23" descr="Ein Bild, das Himmel, draußen, Wasser enthält.&#10;&#10;Automatisch generierte Beschreibung">
            <a:extLst>
              <a:ext uri="{FF2B5EF4-FFF2-40B4-BE49-F238E27FC236}">
                <a16:creationId xmlns:a16="http://schemas.microsoft.com/office/drawing/2014/main" xmlns="" id="{92803E99-4844-48F9-8AF6-299E674267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915" y="3077690"/>
            <a:ext cx="4813703" cy="320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1745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005375"/>
          </a:xfrm>
        </p:spPr>
        <p:txBody>
          <a:bodyPr/>
          <a:lstStyle/>
          <a:p>
            <a:r>
              <a:rPr lang="de-CH" dirty="0">
                <a:latin typeface="Algerian" panose="04020705040A02060702" pitchFamily="82" charset="0"/>
              </a:rPr>
              <a:t>SEVENTEEN DRAMS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83578" y="2179444"/>
            <a:ext cx="11570676" cy="1655762"/>
          </a:xfrm>
        </p:spPr>
        <p:txBody>
          <a:bodyPr>
            <a:noAutofit/>
          </a:bodyPr>
          <a:lstStyle/>
          <a:p>
            <a:r>
              <a:rPr lang="de-CH" sz="3800" dirty="0" err="1">
                <a:latin typeface="Algerian" panose="04020705040A02060702" pitchFamily="82" charset="0"/>
              </a:rPr>
              <a:t>Samaroli</a:t>
            </a:r>
            <a:r>
              <a:rPr lang="de-CH" sz="3800" dirty="0">
                <a:latin typeface="Algerian" panose="04020705040A02060702" pitchFamily="82" charset="0"/>
              </a:rPr>
              <a:t> «</a:t>
            </a:r>
            <a:r>
              <a:rPr lang="de-CH" sz="3800" dirty="0" err="1">
                <a:latin typeface="Algerian" panose="04020705040A02060702" pitchFamily="82" charset="0"/>
              </a:rPr>
              <a:t>ferry</a:t>
            </a:r>
            <a:r>
              <a:rPr lang="de-CH" sz="3800" dirty="0">
                <a:latin typeface="Algerian" panose="04020705040A02060702" pitchFamily="82" charset="0"/>
              </a:rPr>
              <a:t> </a:t>
            </a:r>
            <a:r>
              <a:rPr lang="de-CH" sz="3800" dirty="0" err="1">
                <a:latin typeface="Algerian" panose="04020705040A02060702" pitchFamily="82" charset="0"/>
              </a:rPr>
              <a:t>to</a:t>
            </a:r>
            <a:r>
              <a:rPr lang="de-CH" sz="3800" dirty="0">
                <a:latin typeface="Algerian" panose="04020705040A02060702" pitchFamily="82" charset="0"/>
              </a:rPr>
              <a:t> </a:t>
            </a:r>
            <a:r>
              <a:rPr lang="de-CH" sz="3800" dirty="0" err="1">
                <a:latin typeface="Algerian" panose="04020705040A02060702" pitchFamily="82" charset="0"/>
              </a:rPr>
              <a:t>islay</a:t>
            </a:r>
            <a:r>
              <a:rPr lang="de-CH" sz="3800" dirty="0">
                <a:latin typeface="Algerian" panose="04020705040A02060702" pitchFamily="82" charset="0"/>
              </a:rPr>
              <a:t>» blendet malt </a:t>
            </a:r>
            <a:r>
              <a:rPr lang="de-CH" sz="3800" dirty="0" err="1">
                <a:latin typeface="Algerian" panose="04020705040A02060702" pitchFamily="82" charset="0"/>
              </a:rPr>
              <a:t>laphroaig</a:t>
            </a:r>
            <a:r>
              <a:rPr lang="de-CH" sz="3800" dirty="0">
                <a:latin typeface="Algerian" panose="04020705040A02060702" pitchFamily="82" charset="0"/>
              </a:rPr>
              <a:t> &amp; </a:t>
            </a:r>
            <a:r>
              <a:rPr lang="de-CH" sz="3800" dirty="0" err="1">
                <a:latin typeface="Algerian" panose="04020705040A02060702" pitchFamily="82" charset="0"/>
              </a:rPr>
              <a:t>Bowmore</a:t>
            </a:r>
            <a:r>
              <a:rPr lang="de-CH" sz="3800">
                <a:latin typeface="Algerian" panose="04020705040A02060702" pitchFamily="82" charset="0"/>
              </a:rPr>
              <a:t> 1 </a:t>
            </a:r>
            <a:r>
              <a:rPr lang="de-CH" sz="3800" dirty="0" err="1">
                <a:latin typeface="Algerian" panose="04020705040A02060702" pitchFamily="82" charset="0"/>
              </a:rPr>
              <a:t>of</a:t>
            </a:r>
            <a:r>
              <a:rPr lang="de-CH" sz="3800" dirty="0">
                <a:latin typeface="Algerian" panose="04020705040A02060702" pitchFamily="82" charset="0"/>
              </a:rPr>
              <a:t> 192 </a:t>
            </a:r>
            <a:r>
              <a:rPr lang="de-CH" sz="3800" dirty="0" err="1">
                <a:latin typeface="Algerian" panose="04020705040A02060702" pitchFamily="82" charset="0"/>
              </a:rPr>
              <a:t>bottles</a:t>
            </a:r>
            <a:r>
              <a:rPr lang="de-CH" sz="3800" dirty="0">
                <a:latin typeface="Algerian" panose="04020705040A02060702" pitchFamily="82" charset="0"/>
              </a:rPr>
              <a:t> 55.1%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394" y="1174069"/>
            <a:ext cx="1279176" cy="90196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1210" y="1174069"/>
            <a:ext cx="1274174" cy="902286"/>
          </a:xfrm>
          <a:prstGeom prst="rect">
            <a:avLst/>
          </a:prstGeom>
        </p:spPr>
      </p:pic>
      <p:pic>
        <p:nvPicPr>
          <p:cNvPr id="7" name="Grafik 6" descr="Ein Bild, das Text, Flasche, Wein, drinnen enthält.&#10;&#10;Automatisch generierte Beschreibung">
            <a:extLst>
              <a:ext uri="{FF2B5EF4-FFF2-40B4-BE49-F238E27FC236}">
                <a16:creationId xmlns:a16="http://schemas.microsoft.com/office/drawing/2014/main" xmlns="" id="{9A963F69-B295-4F5E-ABB6-0EBD20A6CD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516" y="3200400"/>
            <a:ext cx="4876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1571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005375"/>
          </a:xfrm>
        </p:spPr>
        <p:txBody>
          <a:bodyPr/>
          <a:lstStyle/>
          <a:p>
            <a:r>
              <a:rPr lang="de-CH" dirty="0">
                <a:latin typeface="Algerian" panose="04020705040A02060702" pitchFamily="82" charset="0"/>
              </a:rPr>
              <a:t>SEVENTEEN DRAMS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94691" y="2221649"/>
            <a:ext cx="9273309" cy="1655762"/>
          </a:xfrm>
        </p:spPr>
        <p:txBody>
          <a:bodyPr>
            <a:noAutofit/>
          </a:bodyPr>
          <a:lstStyle/>
          <a:p>
            <a:r>
              <a:rPr lang="de-CH" sz="3800" dirty="0">
                <a:latin typeface="Algerian" panose="04020705040A02060702" pitchFamily="82" charset="0"/>
              </a:rPr>
              <a:t>James </a:t>
            </a:r>
            <a:r>
              <a:rPr lang="de-CH" sz="3800" dirty="0" err="1">
                <a:latin typeface="Algerian" panose="04020705040A02060702" pitchFamily="82" charset="0"/>
              </a:rPr>
              <a:t>sedwick</a:t>
            </a:r>
            <a:r>
              <a:rPr lang="de-CH" sz="3800" dirty="0">
                <a:latin typeface="Algerian" panose="04020705040A02060702" pitchFamily="82" charset="0"/>
              </a:rPr>
              <a:t> </a:t>
            </a:r>
            <a:r>
              <a:rPr lang="de-CH" sz="3800" dirty="0" err="1">
                <a:latin typeface="Algerian" panose="04020705040A02060702" pitchFamily="82" charset="0"/>
              </a:rPr>
              <a:t>distillery</a:t>
            </a:r>
            <a:r>
              <a:rPr lang="de-CH" sz="3800" dirty="0">
                <a:latin typeface="Algerian" panose="04020705040A02060702" pitchFamily="82" charset="0"/>
              </a:rPr>
              <a:t> </a:t>
            </a:r>
            <a:r>
              <a:rPr lang="de-CH" sz="3800" dirty="0" err="1">
                <a:latin typeface="Algerian" panose="04020705040A02060702" pitchFamily="82" charset="0"/>
              </a:rPr>
              <a:t>estd</a:t>
            </a:r>
            <a:r>
              <a:rPr lang="de-CH" sz="3800" dirty="0">
                <a:latin typeface="Algerian" panose="04020705040A02060702" pitchFamily="82" charset="0"/>
              </a:rPr>
              <a:t>. 1886 Wellington, </a:t>
            </a:r>
            <a:r>
              <a:rPr lang="de-CH" sz="3800" dirty="0" err="1">
                <a:latin typeface="Algerian" panose="04020705040A02060702" pitchFamily="82" charset="0"/>
              </a:rPr>
              <a:t>südafrika</a:t>
            </a:r>
            <a:endParaRPr lang="de-CH" sz="3800" dirty="0">
              <a:latin typeface="Algerian" panose="04020705040A02060702" pitchFamily="82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394" y="1174069"/>
            <a:ext cx="1279176" cy="90196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1210" y="1174069"/>
            <a:ext cx="1274174" cy="902286"/>
          </a:xfrm>
          <a:prstGeom prst="rect">
            <a:avLst/>
          </a:prstGeom>
        </p:spPr>
      </p:pic>
      <p:pic>
        <p:nvPicPr>
          <p:cNvPr id="9" name="Grafik 8" descr="Ein Bild, das Wasser, Gebäude, draußen, Haus enthält.&#10;&#10;Automatisch generierte Beschreibung">
            <a:extLst>
              <a:ext uri="{FF2B5EF4-FFF2-40B4-BE49-F238E27FC236}">
                <a16:creationId xmlns:a16="http://schemas.microsoft.com/office/drawing/2014/main" xmlns="" id="{82AE0577-0055-4559-A1DA-E94C0B576A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51" y="3318834"/>
            <a:ext cx="5734967" cy="3449172"/>
          </a:xfrm>
          <a:prstGeom prst="rect">
            <a:avLst/>
          </a:prstGeom>
        </p:spPr>
      </p:pic>
      <p:pic>
        <p:nvPicPr>
          <p:cNvPr id="13" name="Grafik 12" descr="Ein Bild, das drinnen, Boden enthält.&#10;&#10;Automatisch generierte Beschreibung">
            <a:extLst>
              <a:ext uri="{FF2B5EF4-FFF2-40B4-BE49-F238E27FC236}">
                <a16:creationId xmlns:a16="http://schemas.microsoft.com/office/drawing/2014/main" xmlns="" id="{EAFB8C38-3E34-446D-ACFF-486FF7B933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713" y="3318676"/>
            <a:ext cx="5175950" cy="344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1391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005375"/>
          </a:xfrm>
        </p:spPr>
        <p:txBody>
          <a:bodyPr/>
          <a:lstStyle/>
          <a:p>
            <a:r>
              <a:rPr lang="de-CH" dirty="0">
                <a:latin typeface="Algerian" panose="04020705040A02060702" pitchFamily="82" charset="0"/>
              </a:rPr>
              <a:t>SEVENTEEN DRAMS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2179444"/>
            <a:ext cx="9144000" cy="1655762"/>
          </a:xfrm>
        </p:spPr>
        <p:txBody>
          <a:bodyPr>
            <a:noAutofit/>
          </a:bodyPr>
          <a:lstStyle/>
          <a:p>
            <a:r>
              <a:rPr lang="de-CH" sz="3800" dirty="0" err="1">
                <a:latin typeface="Algerian" panose="04020705040A02060702" pitchFamily="82" charset="0"/>
              </a:rPr>
              <a:t>Three</a:t>
            </a:r>
            <a:r>
              <a:rPr lang="de-CH" sz="3800" dirty="0">
                <a:latin typeface="Algerian" panose="04020705040A02060702" pitchFamily="82" charset="0"/>
              </a:rPr>
              <a:t> </a:t>
            </a:r>
            <a:r>
              <a:rPr lang="de-CH" sz="3800" dirty="0" err="1">
                <a:latin typeface="Algerian" panose="04020705040A02060702" pitchFamily="82" charset="0"/>
              </a:rPr>
              <a:t>ships</a:t>
            </a:r>
            <a:r>
              <a:rPr lang="de-CH" sz="3800" dirty="0">
                <a:latin typeface="Algerian" panose="04020705040A02060702" pitchFamily="82" charset="0"/>
              </a:rPr>
              <a:t> 12yo </a:t>
            </a:r>
            <a:r>
              <a:rPr lang="de-CH" sz="3800" dirty="0" err="1">
                <a:latin typeface="Algerian" panose="04020705040A02060702" pitchFamily="82" charset="0"/>
              </a:rPr>
              <a:t>master</a:t>
            </a:r>
            <a:r>
              <a:rPr lang="de-CH" sz="3800" dirty="0">
                <a:latin typeface="Algerian" panose="04020705040A02060702" pitchFamily="82" charset="0"/>
              </a:rPr>
              <a:t> </a:t>
            </a:r>
            <a:r>
              <a:rPr lang="de-CH" sz="3800" dirty="0" err="1">
                <a:latin typeface="Algerian" panose="04020705040A02060702" pitchFamily="82" charset="0"/>
              </a:rPr>
              <a:t>Distiller’s</a:t>
            </a:r>
            <a:r>
              <a:rPr lang="de-CH" sz="3800" dirty="0">
                <a:latin typeface="Algerian" panose="04020705040A02060702" pitchFamily="82" charset="0"/>
              </a:rPr>
              <a:t> Private </a:t>
            </a:r>
            <a:r>
              <a:rPr lang="de-CH" sz="3800" dirty="0" err="1">
                <a:latin typeface="Algerian" panose="04020705040A02060702" pitchFamily="82" charset="0"/>
              </a:rPr>
              <a:t>collection</a:t>
            </a:r>
            <a:r>
              <a:rPr lang="de-CH" sz="3800" dirty="0">
                <a:latin typeface="Algerian" panose="04020705040A02060702" pitchFamily="82" charset="0"/>
              </a:rPr>
              <a:t> 46.3%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394" y="1174069"/>
            <a:ext cx="1279176" cy="90196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1210" y="1174069"/>
            <a:ext cx="1274174" cy="902286"/>
          </a:xfrm>
          <a:prstGeom prst="rect">
            <a:avLst/>
          </a:prstGeom>
        </p:spPr>
      </p:pic>
      <p:pic>
        <p:nvPicPr>
          <p:cNvPr id="8" name="Grafik 7" descr="Ein Bild, das Text, Flasche, Tisch, aus Holz enthält.&#10;&#10;Automatisch generierte Beschreibung">
            <a:extLst>
              <a:ext uri="{FF2B5EF4-FFF2-40B4-BE49-F238E27FC236}">
                <a16:creationId xmlns:a16="http://schemas.microsoft.com/office/drawing/2014/main" xmlns="" id="{6EDB66D0-C034-4E14-940F-E8245DFDB8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309" y="3195781"/>
            <a:ext cx="4821381" cy="361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238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005375"/>
          </a:xfrm>
        </p:spPr>
        <p:txBody>
          <a:bodyPr/>
          <a:lstStyle/>
          <a:p>
            <a:r>
              <a:rPr lang="de-CH" dirty="0">
                <a:latin typeface="Algerian" panose="04020705040A02060702" pitchFamily="82" charset="0"/>
              </a:rPr>
              <a:t>SEVENTEEN DRAMS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2221649"/>
            <a:ext cx="9144000" cy="1655762"/>
          </a:xfrm>
        </p:spPr>
        <p:txBody>
          <a:bodyPr>
            <a:noAutofit/>
          </a:bodyPr>
          <a:lstStyle/>
          <a:p>
            <a:r>
              <a:rPr lang="de-CH" sz="3800" dirty="0" err="1">
                <a:latin typeface="Algerian" panose="04020705040A02060702" pitchFamily="82" charset="0"/>
              </a:rPr>
              <a:t>glenmorangie</a:t>
            </a:r>
            <a:r>
              <a:rPr lang="de-CH" sz="3800" dirty="0">
                <a:latin typeface="Algerian" panose="04020705040A02060702" pitchFamily="82" charset="0"/>
              </a:rPr>
              <a:t> </a:t>
            </a:r>
            <a:r>
              <a:rPr lang="de-CH" sz="3800" dirty="0" err="1">
                <a:latin typeface="Algerian" panose="04020705040A02060702" pitchFamily="82" charset="0"/>
              </a:rPr>
              <a:t>Estd</a:t>
            </a:r>
            <a:r>
              <a:rPr lang="de-CH" sz="3800" dirty="0">
                <a:latin typeface="Algerian" panose="04020705040A02060702" pitchFamily="82" charset="0"/>
              </a:rPr>
              <a:t>. 1843     Northern </a:t>
            </a:r>
            <a:r>
              <a:rPr lang="de-CH" sz="3800" dirty="0" err="1">
                <a:latin typeface="Algerian" panose="04020705040A02060702" pitchFamily="82" charset="0"/>
              </a:rPr>
              <a:t>highlands</a:t>
            </a:r>
            <a:endParaRPr lang="de-CH" sz="3800" dirty="0">
              <a:latin typeface="Algerian" panose="04020705040A02060702" pitchFamily="82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394" y="1174069"/>
            <a:ext cx="1279176" cy="90196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1210" y="1174069"/>
            <a:ext cx="1274174" cy="902286"/>
          </a:xfrm>
          <a:prstGeom prst="rect">
            <a:avLst/>
          </a:prstGeom>
        </p:spPr>
      </p:pic>
      <p:pic>
        <p:nvPicPr>
          <p:cNvPr id="8" name="Grafik 7" descr="Ein Bild, das Gras, draußen, alt enthält.&#10;&#10;Automatisch generierte Beschreibung">
            <a:extLst>
              <a:ext uri="{FF2B5EF4-FFF2-40B4-BE49-F238E27FC236}">
                <a16:creationId xmlns:a16="http://schemas.microsoft.com/office/drawing/2014/main" xmlns="" id="{A07B2024-8051-406D-B578-0DB9D62684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06" y="3322720"/>
            <a:ext cx="4572086" cy="3429921"/>
          </a:xfrm>
          <a:prstGeom prst="rect">
            <a:avLst/>
          </a:prstGeom>
        </p:spPr>
      </p:pic>
      <p:pic>
        <p:nvPicPr>
          <p:cNvPr id="11" name="Grafik 10" descr="Ein Bild, das drinnen, Decke enthält.&#10;&#10;Automatisch generierte Beschreibung">
            <a:extLst>
              <a:ext uri="{FF2B5EF4-FFF2-40B4-BE49-F238E27FC236}">
                <a16:creationId xmlns:a16="http://schemas.microsoft.com/office/drawing/2014/main" xmlns="" id="{BBC0A8D7-3E0C-4E28-82BA-070385C0B4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8" y="3322720"/>
            <a:ext cx="4566487" cy="342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6564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005375"/>
          </a:xfrm>
        </p:spPr>
        <p:txBody>
          <a:bodyPr/>
          <a:lstStyle/>
          <a:p>
            <a:r>
              <a:rPr lang="de-CH" dirty="0">
                <a:latin typeface="Algerian" panose="04020705040A02060702" pitchFamily="82" charset="0"/>
              </a:rPr>
              <a:t>SEVENTEEN DRAMS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2179444"/>
            <a:ext cx="9381384" cy="1655762"/>
          </a:xfrm>
        </p:spPr>
        <p:txBody>
          <a:bodyPr>
            <a:noAutofit/>
          </a:bodyPr>
          <a:lstStyle/>
          <a:p>
            <a:r>
              <a:rPr lang="de-CH" sz="3800" dirty="0" err="1">
                <a:latin typeface="Algerian" panose="04020705040A02060702" pitchFamily="82" charset="0"/>
              </a:rPr>
              <a:t>glenmorangie</a:t>
            </a:r>
            <a:r>
              <a:rPr lang="de-CH" sz="3800" dirty="0">
                <a:latin typeface="Algerian" panose="04020705040A02060702" pitchFamily="82" charset="0"/>
              </a:rPr>
              <a:t> «a </a:t>
            </a:r>
            <a:r>
              <a:rPr lang="de-CH" sz="3800" dirty="0" err="1">
                <a:latin typeface="Algerian" panose="04020705040A02060702" pitchFamily="82" charset="0"/>
              </a:rPr>
              <a:t>tale</a:t>
            </a:r>
            <a:r>
              <a:rPr lang="de-CH" sz="3800" dirty="0">
                <a:latin typeface="Algerian" panose="04020705040A02060702" pitchFamily="82" charset="0"/>
              </a:rPr>
              <a:t> </a:t>
            </a:r>
            <a:r>
              <a:rPr lang="de-CH" sz="3800" dirty="0" err="1">
                <a:latin typeface="Algerian" panose="04020705040A02060702" pitchFamily="82" charset="0"/>
              </a:rPr>
              <a:t>of</a:t>
            </a:r>
            <a:r>
              <a:rPr lang="de-CH" sz="3800" dirty="0">
                <a:latin typeface="Algerian" panose="04020705040A02060702" pitchFamily="82" charset="0"/>
              </a:rPr>
              <a:t> </a:t>
            </a:r>
            <a:r>
              <a:rPr lang="de-CH" sz="3800" dirty="0" err="1">
                <a:latin typeface="Algerian" panose="04020705040A02060702" pitchFamily="82" charset="0"/>
              </a:rPr>
              <a:t>cake</a:t>
            </a:r>
            <a:r>
              <a:rPr lang="de-CH" sz="3800" dirty="0">
                <a:latin typeface="Algerian" panose="04020705040A02060702" pitchFamily="82" charset="0"/>
              </a:rPr>
              <a:t>» </a:t>
            </a:r>
            <a:r>
              <a:rPr lang="de-CH" sz="3800" dirty="0" err="1">
                <a:latin typeface="Algerian" panose="04020705040A02060702" pitchFamily="82" charset="0"/>
              </a:rPr>
              <a:t>tokaji</a:t>
            </a:r>
            <a:r>
              <a:rPr lang="de-CH" sz="3800" dirty="0">
                <a:latin typeface="Algerian" panose="04020705040A02060702" pitchFamily="82" charset="0"/>
              </a:rPr>
              <a:t> </a:t>
            </a:r>
            <a:r>
              <a:rPr lang="de-CH" sz="3800" dirty="0" err="1">
                <a:latin typeface="Algerian" panose="04020705040A02060702" pitchFamily="82" charset="0"/>
              </a:rPr>
              <a:t>dessert</a:t>
            </a:r>
            <a:r>
              <a:rPr lang="de-CH" sz="3800" dirty="0">
                <a:latin typeface="Algerian" panose="04020705040A02060702" pitchFamily="82" charset="0"/>
              </a:rPr>
              <a:t> </a:t>
            </a:r>
            <a:r>
              <a:rPr lang="de-CH" sz="3800" dirty="0" err="1">
                <a:latin typeface="Algerian" panose="04020705040A02060702" pitchFamily="82" charset="0"/>
              </a:rPr>
              <a:t>wine</a:t>
            </a:r>
            <a:r>
              <a:rPr lang="de-CH" sz="3800" dirty="0">
                <a:latin typeface="Algerian" panose="04020705040A02060702" pitchFamily="82" charset="0"/>
              </a:rPr>
              <a:t> finish 46%</a:t>
            </a:r>
          </a:p>
          <a:p>
            <a:endParaRPr lang="de-CH" sz="3800" dirty="0">
              <a:latin typeface="Algerian" panose="04020705040A02060702" pitchFamily="82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394" y="1174069"/>
            <a:ext cx="1279176" cy="90196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1210" y="1174069"/>
            <a:ext cx="1274174" cy="902286"/>
          </a:xfrm>
          <a:prstGeom prst="rect">
            <a:avLst/>
          </a:prstGeom>
        </p:spPr>
      </p:pic>
      <p:pic>
        <p:nvPicPr>
          <p:cNvPr id="7" name="Grafik 6" descr="Ein Bild, das Text, Flasche, drinnen, Bier enthält.&#10;&#10;Automatisch generierte Beschreibung">
            <a:extLst>
              <a:ext uri="{FF2B5EF4-FFF2-40B4-BE49-F238E27FC236}">
                <a16:creationId xmlns:a16="http://schemas.microsoft.com/office/drawing/2014/main" xmlns="" id="{9F39574F-5DFD-4FBF-9175-19FC93A668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691" y="3198092"/>
            <a:ext cx="4830618" cy="362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34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005375"/>
          </a:xfrm>
        </p:spPr>
        <p:txBody>
          <a:bodyPr/>
          <a:lstStyle/>
          <a:p>
            <a:r>
              <a:rPr lang="de-CH" dirty="0">
                <a:latin typeface="Algerian" panose="04020705040A02060702" pitchFamily="82" charset="0"/>
              </a:rPr>
              <a:t>SEVENTEEN DRAMS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2221649"/>
            <a:ext cx="9144000" cy="1655762"/>
          </a:xfrm>
        </p:spPr>
        <p:txBody>
          <a:bodyPr>
            <a:noAutofit/>
          </a:bodyPr>
          <a:lstStyle/>
          <a:p>
            <a:r>
              <a:rPr lang="de-CH" sz="3800" dirty="0" err="1">
                <a:latin typeface="Algerian" panose="04020705040A02060702" pitchFamily="82" charset="0"/>
              </a:rPr>
              <a:t>glenlivet</a:t>
            </a:r>
            <a:r>
              <a:rPr lang="de-CH" sz="3800" dirty="0">
                <a:latin typeface="Algerian" panose="04020705040A02060702" pitchFamily="82" charset="0"/>
              </a:rPr>
              <a:t> </a:t>
            </a:r>
            <a:r>
              <a:rPr lang="de-CH" sz="3800" dirty="0" err="1">
                <a:latin typeface="Algerian" panose="04020705040A02060702" pitchFamily="82" charset="0"/>
              </a:rPr>
              <a:t>Estd</a:t>
            </a:r>
            <a:r>
              <a:rPr lang="de-CH" sz="3800" dirty="0">
                <a:latin typeface="Algerian" panose="04020705040A02060702" pitchFamily="82" charset="0"/>
              </a:rPr>
              <a:t>. 1824               </a:t>
            </a:r>
            <a:r>
              <a:rPr lang="de-CH" sz="3800" dirty="0" err="1">
                <a:latin typeface="Algerian" panose="04020705040A02060702" pitchFamily="82" charset="0"/>
              </a:rPr>
              <a:t>speyside</a:t>
            </a:r>
            <a:endParaRPr lang="de-CH" sz="3800" dirty="0">
              <a:latin typeface="Algerian" panose="04020705040A02060702" pitchFamily="82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394" y="1174069"/>
            <a:ext cx="1279176" cy="90196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1210" y="1174069"/>
            <a:ext cx="1274174" cy="902286"/>
          </a:xfrm>
          <a:prstGeom prst="rect">
            <a:avLst/>
          </a:prstGeom>
        </p:spPr>
      </p:pic>
      <p:pic>
        <p:nvPicPr>
          <p:cNvPr id="8" name="Grafik 7" descr="Ein Bild, das Text, Gebäude, Himmel, draußen enthält.&#10;&#10;Automatisch generierte Beschreibung">
            <a:extLst>
              <a:ext uri="{FF2B5EF4-FFF2-40B4-BE49-F238E27FC236}">
                <a16:creationId xmlns:a16="http://schemas.microsoft.com/office/drawing/2014/main" xmlns="" id="{89157AE4-50C5-4C8E-A0BC-EFDD0DA003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190" y="3495280"/>
            <a:ext cx="5570507" cy="3133411"/>
          </a:xfrm>
          <a:prstGeom prst="rect">
            <a:avLst/>
          </a:prstGeom>
        </p:spPr>
      </p:pic>
      <p:pic>
        <p:nvPicPr>
          <p:cNvPr id="12" name="Grafik 11" descr="Ein Bild, das Gras, Himmel, draußen, Berg enthält.&#10;&#10;Automatisch generierte Beschreibung">
            <a:extLst>
              <a:ext uri="{FF2B5EF4-FFF2-40B4-BE49-F238E27FC236}">
                <a16:creationId xmlns:a16="http://schemas.microsoft.com/office/drawing/2014/main" xmlns="" id="{632BCF4B-D987-491A-9BF9-0CD1D50D01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1" y="4166067"/>
            <a:ext cx="3174642" cy="1587321"/>
          </a:xfrm>
          <a:prstGeom prst="rect">
            <a:avLst/>
          </a:prstGeom>
        </p:spPr>
      </p:pic>
      <p:pic>
        <p:nvPicPr>
          <p:cNvPr id="14" name="Grafik 13" descr="Ein Bild, das drinnen, Decke, Dach enthält.&#10;&#10;Automatisch generierte Beschreibung">
            <a:extLst>
              <a:ext uri="{FF2B5EF4-FFF2-40B4-BE49-F238E27FC236}">
                <a16:creationId xmlns:a16="http://schemas.microsoft.com/office/drawing/2014/main" xmlns="" id="{363F50FB-A0CF-47CF-88F8-A7B127D06D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0557" y="4177675"/>
            <a:ext cx="3128207" cy="156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7853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005375"/>
          </a:xfrm>
        </p:spPr>
        <p:txBody>
          <a:bodyPr/>
          <a:lstStyle/>
          <a:p>
            <a:r>
              <a:rPr lang="de-CH" dirty="0">
                <a:latin typeface="Algerian" panose="04020705040A02060702" pitchFamily="82" charset="0"/>
              </a:rPr>
              <a:t>SEVENTEEN DRAMS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2221649"/>
            <a:ext cx="9144000" cy="1655762"/>
          </a:xfrm>
        </p:spPr>
        <p:txBody>
          <a:bodyPr>
            <a:noAutofit/>
          </a:bodyPr>
          <a:lstStyle/>
          <a:p>
            <a:r>
              <a:rPr lang="de-CH" sz="3800" dirty="0" err="1">
                <a:latin typeface="Algerian" panose="04020705040A02060702" pitchFamily="82" charset="0"/>
              </a:rPr>
              <a:t>signatory</a:t>
            </a:r>
            <a:r>
              <a:rPr lang="de-CH" sz="3800" dirty="0">
                <a:latin typeface="Algerian" panose="04020705040A02060702" pitchFamily="82" charset="0"/>
              </a:rPr>
              <a:t> </a:t>
            </a:r>
            <a:r>
              <a:rPr lang="de-CH" sz="3800" dirty="0" err="1">
                <a:latin typeface="Algerian" panose="04020705040A02060702" pitchFamily="82" charset="0"/>
              </a:rPr>
              <a:t>Estd</a:t>
            </a:r>
            <a:r>
              <a:rPr lang="de-CH" sz="3800" dirty="0">
                <a:latin typeface="Algerian" panose="04020705040A02060702" pitchFamily="82" charset="0"/>
              </a:rPr>
              <a:t>. 1988                        </a:t>
            </a:r>
            <a:r>
              <a:rPr lang="de-CH" sz="3800" dirty="0" err="1">
                <a:latin typeface="Algerian" panose="04020705040A02060702" pitchFamily="82" charset="0"/>
              </a:rPr>
              <a:t>leith</a:t>
            </a:r>
            <a:r>
              <a:rPr lang="de-CH" sz="3800" dirty="0">
                <a:latin typeface="Algerian" panose="04020705040A02060702" pitchFamily="82" charset="0"/>
              </a:rPr>
              <a:t>, </a:t>
            </a:r>
            <a:r>
              <a:rPr lang="de-CH" sz="3800" dirty="0" err="1">
                <a:latin typeface="Algerian" panose="04020705040A02060702" pitchFamily="82" charset="0"/>
              </a:rPr>
              <a:t>schottland</a:t>
            </a:r>
            <a:endParaRPr lang="de-CH" sz="3800" dirty="0">
              <a:latin typeface="Algerian" panose="04020705040A02060702" pitchFamily="82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394" y="1174069"/>
            <a:ext cx="1279176" cy="90196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1210" y="1174069"/>
            <a:ext cx="1274174" cy="90228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7A3300F1-8ADE-48A9-B0EE-4B2CE6CF01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952" y="3670747"/>
            <a:ext cx="2438400" cy="2324100"/>
          </a:xfrm>
          <a:prstGeom prst="rect">
            <a:avLst/>
          </a:prstGeom>
        </p:spPr>
      </p:pic>
      <p:pic>
        <p:nvPicPr>
          <p:cNvPr id="11" name="Grafik 10" descr="Ein Bild, das Text, Flasche, Alkohol, leer enthält.&#10;&#10;Automatisch generierte Beschreibung">
            <a:extLst>
              <a:ext uri="{FF2B5EF4-FFF2-40B4-BE49-F238E27FC236}">
                <a16:creationId xmlns:a16="http://schemas.microsoft.com/office/drawing/2014/main" xmlns="" id="{268E1901-5622-4459-A4BA-1CC5946602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76" y="2303306"/>
            <a:ext cx="2190750" cy="428625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xmlns="" id="{48C10961-F914-4197-9E18-734DD4FC9B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296" y="3480247"/>
            <a:ext cx="766963" cy="3109309"/>
          </a:xfrm>
          <a:prstGeom prst="rect">
            <a:avLst/>
          </a:prstGeom>
        </p:spPr>
      </p:pic>
      <p:pic>
        <p:nvPicPr>
          <p:cNvPr id="18" name="Grafik 17" descr="Ein Bild, das Text, Getränk, Alkohol enthält.&#10;&#10;Automatisch generierte Beschreibung">
            <a:extLst>
              <a:ext uri="{FF2B5EF4-FFF2-40B4-BE49-F238E27FC236}">
                <a16:creationId xmlns:a16="http://schemas.microsoft.com/office/drawing/2014/main" xmlns="" id="{D7D2E064-7732-4281-B8B6-30F41333BF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2405" y="2933660"/>
            <a:ext cx="3302532" cy="378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9546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005375"/>
          </a:xfrm>
        </p:spPr>
        <p:txBody>
          <a:bodyPr/>
          <a:lstStyle/>
          <a:p>
            <a:r>
              <a:rPr lang="de-CH" dirty="0">
                <a:latin typeface="Algerian" panose="04020705040A02060702" pitchFamily="82" charset="0"/>
              </a:rPr>
              <a:t>SEVENTEEN DRAMS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50761" y="2179444"/>
            <a:ext cx="11442878" cy="1655762"/>
          </a:xfrm>
        </p:spPr>
        <p:txBody>
          <a:bodyPr>
            <a:noAutofit/>
          </a:bodyPr>
          <a:lstStyle/>
          <a:p>
            <a:r>
              <a:rPr lang="de-CH" sz="3800" dirty="0" err="1">
                <a:latin typeface="Algerian" panose="04020705040A02060702" pitchFamily="82" charset="0"/>
              </a:rPr>
              <a:t>Glenlivet</a:t>
            </a:r>
            <a:r>
              <a:rPr lang="de-CH" sz="3800" dirty="0">
                <a:latin typeface="Algerian" panose="04020705040A02060702" pitchFamily="82" charset="0"/>
              </a:rPr>
              <a:t> 1974 41yo </a:t>
            </a:r>
            <a:r>
              <a:rPr lang="de-CH" sz="3800" dirty="0" err="1">
                <a:latin typeface="Algerian" panose="04020705040A02060702" pitchFamily="82" charset="0"/>
              </a:rPr>
              <a:t>signatory</a:t>
            </a:r>
            <a:r>
              <a:rPr lang="de-CH" sz="3800" dirty="0">
                <a:latin typeface="Algerian" panose="04020705040A02060702" pitchFamily="82" charset="0"/>
              </a:rPr>
              <a:t> </a:t>
            </a:r>
            <a:r>
              <a:rPr lang="de-CH" sz="3800" dirty="0" err="1">
                <a:latin typeface="Algerian" panose="04020705040A02060702" pitchFamily="82" charset="0"/>
              </a:rPr>
              <a:t>for</a:t>
            </a:r>
            <a:r>
              <a:rPr lang="de-CH" sz="3800" dirty="0">
                <a:latin typeface="Algerian" panose="04020705040A02060702" pitchFamily="82" charset="0"/>
              </a:rPr>
              <a:t> </a:t>
            </a:r>
            <a:r>
              <a:rPr lang="de-CH" sz="3800" dirty="0" err="1">
                <a:latin typeface="Algerian" panose="04020705040A02060702" pitchFamily="82" charset="0"/>
              </a:rPr>
              <a:t>waldhaus</a:t>
            </a:r>
            <a:r>
              <a:rPr lang="de-CH" sz="3800" dirty="0">
                <a:latin typeface="Algerian" panose="04020705040A02060702" pitchFamily="82" charset="0"/>
              </a:rPr>
              <a:t> </a:t>
            </a:r>
            <a:r>
              <a:rPr lang="de-CH" sz="3800" dirty="0" err="1">
                <a:latin typeface="Algerian" panose="04020705040A02060702" pitchFamily="82" charset="0"/>
              </a:rPr>
              <a:t>cask</a:t>
            </a:r>
            <a:r>
              <a:rPr lang="de-CH" sz="3800" dirty="0">
                <a:latin typeface="Algerian" panose="04020705040A02060702" pitchFamily="82" charset="0"/>
              </a:rPr>
              <a:t> </a:t>
            </a:r>
            <a:r>
              <a:rPr lang="de-CH" sz="3800" dirty="0" err="1">
                <a:latin typeface="Algerian" panose="04020705040A02060702" pitchFamily="82" charset="0"/>
              </a:rPr>
              <a:t>no</a:t>
            </a:r>
            <a:r>
              <a:rPr lang="de-CH" sz="3800" dirty="0">
                <a:latin typeface="Algerian" panose="04020705040A02060702" pitchFamily="82" charset="0"/>
              </a:rPr>
              <a:t>. 5219 </a:t>
            </a:r>
            <a:r>
              <a:rPr lang="de-CH" sz="3800" dirty="0" err="1">
                <a:latin typeface="Algerian" panose="04020705040A02060702" pitchFamily="82" charset="0"/>
              </a:rPr>
              <a:t>bottle</a:t>
            </a:r>
            <a:r>
              <a:rPr lang="de-CH" sz="3800" dirty="0">
                <a:latin typeface="Algerian" panose="04020705040A02060702" pitchFamily="82" charset="0"/>
              </a:rPr>
              <a:t> 9 </a:t>
            </a:r>
            <a:r>
              <a:rPr lang="de-CH" sz="3800" dirty="0" err="1">
                <a:latin typeface="Algerian" panose="04020705040A02060702" pitchFamily="82" charset="0"/>
              </a:rPr>
              <a:t>of</a:t>
            </a:r>
            <a:r>
              <a:rPr lang="de-CH" sz="3800" dirty="0">
                <a:latin typeface="Algerian" panose="04020705040A02060702" pitchFamily="82" charset="0"/>
              </a:rPr>
              <a:t> 97 47.7%</a:t>
            </a:r>
          </a:p>
          <a:p>
            <a:endParaRPr lang="de-CH" sz="3800" dirty="0">
              <a:latin typeface="Algerian" panose="04020705040A02060702" pitchFamily="82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394" y="1174069"/>
            <a:ext cx="1279176" cy="90196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1210" y="1174069"/>
            <a:ext cx="1274174" cy="902286"/>
          </a:xfrm>
          <a:prstGeom prst="rect">
            <a:avLst/>
          </a:prstGeom>
        </p:spPr>
      </p:pic>
      <p:pic>
        <p:nvPicPr>
          <p:cNvPr id="7" name="Grafik 6" descr="Ein Bild, das Text, aus Holz enthält.&#10;&#10;Automatisch generierte Beschreibung">
            <a:extLst>
              <a:ext uri="{FF2B5EF4-FFF2-40B4-BE49-F238E27FC236}">
                <a16:creationId xmlns:a16="http://schemas.microsoft.com/office/drawing/2014/main" xmlns="" id="{FA291F08-52AB-4970-92B5-E8ECB50BB5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964" y="3232597"/>
            <a:ext cx="4833870" cy="362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973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005375"/>
          </a:xfrm>
        </p:spPr>
        <p:txBody>
          <a:bodyPr/>
          <a:lstStyle/>
          <a:p>
            <a:r>
              <a:rPr lang="de-CH" dirty="0">
                <a:latin typeface="Algerian" panose="04020705040A02060702" pitchFamily="82" charset="0"/>
              </a:rPr>
              <a:t>SEVENTEEN DRAMS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2221649"/>
            <a:ext cx="9144000" cy="1655762"/>
          </a:xfrm>
        </p:spPr>
        <p:txBody>
          <a:bodyPr>
            <a:noAutofit/>
          </a:bodyPr>
          <a:lstStyle/>
          <a:p>
            <a:r>
              <a:rPr lang="de-CH" sz="3800" dirty="0" err="1">
                <a:latin typeface="Algerian" panose="04020705040A02060702" pitchFamily="82" charset="0"/>
              </a:rPr>
              <a:t>glendronach</a:t>
            </a:r>
            <a:r>
              <a:rPr lang="de-CH" sz="3800" dirty="0">
                <a:latin typeface="Algerian" panose="04020705040A02060702" pitchFamily="82" charset="0"/>
              </a:rPr>
              <a:t> </a:t>
            </a:r>
            <a:r>
              <a:rPr lang="de-CH" sz="3800" dirty="0" err="1">
                <a:latin typeface="Algerian" panose="04020705040A02060702" pitchFamily="82" charset="0"/>
              </a:rPr>
              <a:t>Estd</a:t>
            </a:r>
            <a:r>
              <a:rPr lang="de-CH" sz="3800" dirty="0">
                <a:latin typeface="Algerian" panose="04020705040A02060702" pitchFamily="82" charset="0"/>
              </a:rPr>
              <a:t>. 1826         Eastern </a:t>
            </a:r>
            <a:r>
              <a:rPr lang="de-CH" sz="3800" dirty="0" err="1">
                <a:latin typeface="Algerian" panose="04020705040A02060702" pitchFamily="82" charset="0"/>
              </a:rPr>
              <a:t>highlands</a:t>
            </a:r>
            <a:endParaRPr lang="de-CH" sz="3800" dirty="0">
              <a:latin typeface="Algerian" panose="04020705040A02060702" pitchFamily="82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394" y="1174069"/>
            <a:ext cx="1279176" cy="90196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1210" y="1174069"/>
            <a:ext cx="1274174" cy="90228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590" y="4712676"/>
            <a:ext cx="3110408" cy="2074618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32" y="2897810"/>
            <a:ext cx="2628900" cy="1743075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92" y="4738888"/>
            <a:ext cx="3576650" cy="2011865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049" y="2911620"/>
            <a:ext cx="2534419" cy="1680430"/>
          </a:xfrm>
          <a:prstGeom prst="rect">
            <a:avLst/>
          </a:prstGeom>
        </p:spPr>
      </p:pic>
      <p:pic>
        <p:nvPicPr>
          <p:cNvPr id="9" name="Grafik 8" descr="Ein Bild, das Gebäude, sitzend, alt, Stein enthält.&#10;&#10;Automatisch generierte Beschreibung">
            <a:extLst>
              <a:ext uri="{FF2B5EF4-FFF2-40B4-BE49-F238E27FC236}">
                <a16:creationId xmlns:a16="http://schemas.microsoft.com/office/drawing/2014/main" xmlns="" id="{B915B48D-3C29-468D-B515-050E3828E80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2073" y="3554344"/>
            <a:ext cx="3891948" cy="259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284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201</Words>
  <Application>Microsoft Macintosh PowerPoint</Application>
  <PresentationFormat>Breitbild</PresentationFormat>
  <Paragraphs>36</Paragraphs>
  <Slides>18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3" baseType="lpstr">
      <vt:lpstr>Algerian</vt:lpstr>
      <vt:lpstr>Arial</vt:lpstr>
      <vt:lpstr>Calibri</vt:lpstr>
      <vt:lpstr>Calibri Light</vt:lpstr>
      <vt:lpstr>Office</vt:lpstr>
      <vt:lpstr>SEVENTEEN DRAMS</vt:lpstr>
      <vt:lpstr>SEVENTEEN DRAMS</vt:lpstr>
      <vt:lpstr>SEVENTEEN DRAMS</vt:lpstr>
      <vt:lpstr>SEVENTEEN DRAMS</vt:lpstr>
      <vt:lpstr>SEVENTEEN DRAMS</vt:lpstr>
      <vt:lpstr>SEVENTEEN DRAMS</vt:lpstr>
      <vt:lpstr>SEVENTEEN DRAMS</vt:lpstr>
      <vt:lpstr>SEVENTEEN DRAMS</vt:lpstr>
      <vt:lpstr>SEVENTEEN DRAMS</vt:lpstr>
      <vt:lpstr>SEVENTEEN DRAMS</vt:lpstr>
      <vt:lpstr>SEVENTEEN DRAMS</vt:lpstr>
      <vt:lpstr>SEVENTEEN DRAMS</vt:lpstr>
      <vt:lpstr>SEVENTEEN DRAMS</vt:lpstr>
      <vt:lpstr>SEVENTEEN DRAMS</vt:lpstr>
      <vt:lpstr>SEVENTEEN DRAMS</vt:lpstr>
      <vt:lpstr>SEVENTEEN DRAMS</vt:lpstr>
      <vt:lpstr>SEVENTEEN DRAMS</vt:lpstr>
      <vt:lpstr>SEVENTEEN DRAMS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SEVENTEEN DRAMS</dc:title>
  <dc:creator>Martin Hermann</dc:creator>
  <cp:lastModifiedBy>Microsoft Office-Anwender</cp:lastModifiedBy>
  <cp:revision>118</cp:revision>
  <dcterms:created xsi:type="dcterms:W3CDTF">2020-05-04T10:56:37Z</dcterms:created>
  <dcterms:modified xsi:type="dcterms:W3CDTF">2021-01-30T17:02:44Z</dcterms:modified>
</cp:coreProperties>
</file>